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7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8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7" r:id="rId3"/>
    <p:sldId id="257" r:id="rId4"/>
    <p:sldId id="258" r:id="rId5"/>
    <p:sldId id="288" r:id="rId6"/>
    <p:sldId id="289" r:id="rId7"/>
    <p:sldId id="290" r:id="rId8"/>
    <p:sldId id="259" r:id="rId9"/>
    <p:sldId id="260" r:id="rId10"/>
    <p:sldId id="270" r:id="rId11"/>
    <p:sldId id="271" r:id="rId12"/>
    <p:sldId id="291" r:id="rId13"/>
    <p:sldId id="292" r:id="rId14"/>
    <p:sldId id="263" r:id="rId15"/>
    <p:sldId id="262" r:id="rId16"/>
    <p:sldId id="273" r:id="rId17"/>
    <p:sldId id="275" r:id="rId18"/>
    <p:sldId id="264" r:id="rId19"/>
    <p:sldId id="276" r:id="rId20"/>
    <p:sldId id="286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57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31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2000">
              <a:schemeClr val="tx1">
                <a:lumMod val="85000"/>
                <a:lumOff val="15000"/>
              </a:schemeClr>
            </a:gs>
            <a:gs pos="62000">
              <a:schemeClr val="bg2">
                <a:lumMod val="10000"/>
              </a:schemeClr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83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83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0000">
              <a:schemeClr val="tx1">
                <a:lumMod val="85000"/>
                <a:lumOff val="15000"/>
              </a:schemeClr>
            </a:gs>
            <a:gs pos="73000">
              <a:schemeClr val="tx1">
                <a:lumMod val="95000"/>
                <a:lumOff val="5000"/>
              </a:schemeClr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 custLinFactNeighborX="616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 custLinFactNeighborX="30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1DC0C3D-6A16-4D7C-B261-70EE19EC1649}">
      <dgm:prSet phldrT="[Text]"/>
      <dgm:spPr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070D7FAF-9F1A-4114-A6F9-48FB1A61CC97}" type="parTrans" cxnId="{6DD2A0EF-9381-4C91-BD39-11F6445108D4}">
      <dgm:prSet/>
      <dgm:spPr/>
      <dgm:t>
        <a:bodyPr/>
        <a:lstStyle/>
        <a:p>
          <a:endParaRPr lang="en-US"/>
        </a:p>
      </dgm:t>
    </dgm:pt>
    <dgm:pt modelId="{BDAF1C98-AA91-41EA-B0BC-272FA20CC1A2}" type="sibTrans" cxnId="{6DD2A0EF-9381-4C91-BD39-11F6445108D4}">
      <dgm:prSet/>
      <dgm:spPr/>
      <dgm:t>
        <a:bodyPr/>
        <a:lstStyle/>
        <a:p>
          <a:endParaRPr lang="en-US"/>
        </a:p>
      </dgm:t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FC4BC782-2F1D-4AC8-8302-72911349EBFA}" type="pres">
      <dgm:prSet presAssocID="{81DC0C3D-6A16-4D7C-B261-70EE19EC1649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57E7C-DD75-472B-812A-C46E4A8DF528}" type="pres">
      <dgm:prSet presAssocID="{BDAF1C98-AA91-41EA-B0BC-272FA20CC1A2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1645463C-0BC2-424F-ABA8-D633A133EDDD}" type="pres">
      <dgm:prSet presAssocID="{FAA5F2AC-CCE3-4550-9FC7-9FAE7E4EDF77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569EF5CC-22B9-459F-A5C6-22F398789541}" type="presOf" srcId="{81DC0C3D-6A16-4D7C-B261-70EE19EC1649}" destId="{FC4BC782-2F1D-4AC8-8302-72911349EBFA}" srcOrd="0" destOrd="0" presId="urn:microsoft.com/office/officeart/2005/8/layout/hChevron3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6DD2A0EF-9381-4C91-BD39-11F6445108D4}" srcId="{C38CB4F6-3F19-4F85-AE84-106CE44D1026}" destId="{81DC0C3D-6A16-4D7C-B261-70EE19EC1649}" srcOrd="0" destOrd="0" parTransId="{070D7FAF-9F1A-4114-A6F9-48FB1A61CC97}" sibTransId="{BDAF1C98-AA91-41EA-B0BC-272FA20CC1A2}"/>
    <dgm:cxn modelId="{C7D130C4-0FCA-414B-B469-D63E08036A83}" srcId="{C38CB4F6-3F19-4F85-AE84-106CE44D1026}" destId="{FAA5F2AC-CCE3-4550-9FC7-9FAE7E4EDF77}" srcOrd="1" destOrd="0" parTransId="{101E147E-B67D-4044-94D5-6E8B93F06B25}" sibTransId="{AF0E4EA8-A913-4334-AC09-6E944FBBC745}"/>
    <dgm:cxn modelId="{99E20709-8028-449E-AC85-7D76FF696915}" type="presParOf" srcId="{7221A91C-94F9-4E91-8688-C46667CFCF5A}" destId="{FC4BC782-2F1D-4AC8-8302-72911349EBFA}" srcOrd="0" destOrd="0" presId="urn:microsoft.com/office/officeart/2005/8/layout/hChevron3"/>
    <dgm:cxn modelId="{447343CA-1F0A-4B3C-87D7-3B544412C439}" type="presParOf" srcId="{7221A91C-94F9-4E91-8688-C46667CFCF5A}" destId="{70757E7C-DD75-472B-812A-C46E4A8DF528}" srcOrd="1" destOrd="0" presId="urn:microsoft.com/office/officeart/2005/8/layout/hChevron3"/>
    <dgm:cxn modelId="{69CBF878-E657-4746-9F7A-A62B3A601A0D}" type="presParOf" srcId="{7221A91C-94F9-4E91-8688-C46667CFCF5A}" destId="{1645463C-0BC2-424F-ABA8-D633A133EDDD}" srcOrd="2" destOrd="0" presId="urn:microsoft.com/office/officeart/2005/8/layout/hChevron3"/>
    <dgm:cxn modelId="{D10534FA-BD1E-4E8D-8183-F9F6C2586185}" type="presParOf" srcId="{7221A91C-94F9-4E91-8688-C46667CFCF5A}" destId="{25425734-F16D-4A0C-A1A4-AA0FB95E95A7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38CB4F6-3F19-4F85-AE84-106CE44D1026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AA5F2AC-CCE3-4550-9FC7-9FAE7E4EDF77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101E147E-B67D-4044-94D5-6E8B93F06B25}" type="parTrans" cxnId="{C7D130C4-0FCA-414B-B469-D63E08036A83}">
      <dgm:prSet/>
      <dgm:spPr/>
      <dgm:t>
        <a:bodyPr/>
        <a:lstStyle/>
        <a:p>
          <a:endParaRPr lang="en-US"/>
        </a:p>
      </dgm:t>
    </dgm:pt>
    <dgm:pt modelId="{AF0E4EA8-A913-4334-AC09-6E944FBBC745}" type="sibTrans" cxnId="{C7D130C4-0FCA-414B-B469-D63E08036A83}">
      <dgm:prSet/>
      <dgm:spPr/>
      <dgm:t>
        <a:bodyPr/>
        <a:lstStyle/>
        <a:p>
          <a:endParaRPr lang="en-US"/>
        </a:p>
      </dgm:t>
    </dgm:pt>
    <dgm:pt modelId="{A9114477-53D0-41C7-BCD0-8F33C1D6A83D}">
      <dgm:prSet phldrT="[Text]"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gm:t>
    </dgm:pt>
    <dgm:pt modelId="{E6EDCEF0-1702-4C23-8A16-DFF8A977FBB8}" type="parTrans" cxnId="{5A5CF812-8B9C-448C-964A-061493E7A2E7}">
      <dgm:prSet/>
      <dgm:spPr/>
      <dgm:t>
        <a:bodyPr/>
        <a:lstStyle/>
        <a:p>
          <a:endParaRPr lang="en-US"/>
        </a:p>
      </dgm:t>
    </dgm:pt>
    <dgm:pt modelId="{1DED734F-FECA-4D9D-8E12-1E1B8AACDD80}" type="sibTrans" cxnId="{5A5CF812-8B9C-448C-964A-061493E7A2E7}">
      <dgm:prSet/>
      <dgm:spPr/>
      <dgm:t>
        <a:bodyPr/>
        <a:lstStyle/>
        <a:p>
          <a:endParaRPr lang="en-US"/>
        </a:p>
      </dgm:t>
    </dgm:pt>
    <dgm:pt modelId="{47B970CA-9DDF-4205-B7CD-8B191DA841E3}">
      <dgm:prSet/>
      <dgm:spPr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gm:t>
    </dgm:pt>
    <dgm:pt modelId="{19F4A949-1D00-4635-9AAD-93B9AD2AC557}" type="parTrans" cxnId="{0606C3B8-BAB4-4F51-9938-F66F5C49B6C8}">
      <dgm:prSet/>
      <dgm:spPr/>
      <dgm:t>
        <a:bodyPr/>
        <a:lstStyle/>
        <a:p>
          <a:endParaRPr lang="en-US"/>
        </a:p>
      </dgm:t>
    </dgm:pt>
    <dgm:pt modelId="{648A4CE2-76D4-427F-898F-F03F470B3B41}" type="sibTrans" cxnId="{0606C3B8-BAB4-4F51-9938-F66F5C49B6C8}">
      <dgm:prSet/>
      <dgm:spPr/>
      <dgm:t>
        <a:bodyPr/>
        <a:lstStyle/>
        <a:p>
          <a:endParaRPr lang="en-US"/>
        </a:p>
      </dgm:t>
    </dgm:pt>
    <dgm:pt modelId="{D0EC91D4-6A41-48A2-BC5D-279DE949F39F}">
      <dgm:prSet phldrT="[Text]"/>
      <dgm:spPr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scene3d>
          <a:camera prst="orthographicFront"/>
          <a:lightRig rig="threePt" dir="t"/>
        </a:scene3d>
        <a:sp3d>
          <a:bevelT w="114300" h="120650"/>
          <a:bevelB/>
        </a:sp3d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gm:t>
    </dgm:pt>
    <dgm:pt modelId="{1C1DD899-2231-4C8A-BBED-4158CD592D08}" type="parTrans" cxnId="{458F37BD-147F-4DB2-A570-C6C6FA1432EE}">
      <dgm:prSet/>
      <dgm:spPr/>
      <dgm:t>
        <a:bodyPr/>
        <a:lstStyle/>
        <a:p>
          <a:endParaRPr lang="en-US"/>
        </a:p>
      </dgm:t>
    </dgm:pt>
    <dgm:pt modelId="{7D2DCC8F-89BE-4906-9DD4-DD4D6B761D91}" type="sibTrans" cxnId="{458F37BD-147F-4DB2-A570-C6C6FA1432EE}">
      <dgm:prSet/>
      <dgm:spPr/>
      <dgm:t>
        <a:bodyPr/>
        <a:lstStyle/>
        <a:p>
          <a:endParaRPr lang="en-US"/>
        </a:p>
      </dgm:t>
    </dgm:pt>
    <dgm:pt modelId="{7221A91C-94F9-4E91-8688-C46667CFCF5A}" type="pres">
      <dgm:prSet presAssocID="{C38CB4F6-3F19-4F85-AE84-106CE44D1026}" presName="Name0" presStyleCnt="0">
        <dgm:presLayoutVars>
          <dgm:dir/>
          <dgm:resizeHandles val="exact"/>
        </dgm:presLayoutVars>
      </dgm:prSet>
      <dgm:spPr/>
    </dgm:pt>
    <dgm:pt modelId="{1645463C-0BC2-424F-ABA8-D633A133EDDD}" type="pres">
      <dgm:prSet presAssocID="{FAA5F2AC-CCE3-4550-9FC7-9FAE7E4EDF77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425734-F16D-4A0C-A1A4-AA0FB95E95A7}" type="pres">
      <dgm:prSet presAssocID="{AF0E4EA8-A913-4334-AC09-6E944FBBC745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EB449B70-851B-45A2-A6D0-42381FABAB3B}" type="pres">
      <dgm:prSet presAssocID="{D0EC91D4-6A41-48A2-BC5D-279DE949F39F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E018FD-6235-4DFE-ABEC-E22898B28B9A}" type="pres">
      <dgm:prSet presAssocID="{7D2DCC8F-89BE-4906-9DD4-DD4D6B761D91}" presName="parSpace" presStyleCnt="0"/>
      <dgm:spPr/>
    </dgm:pt>
    <dgm:pt modelId="{E7ED40EC-B783-452A-9B54-A135FDB34CBD}" type="pres">
      <dgm:prSet presAssocID="{A9114477-53D0-41C7-BCD0-8F33C1D6A83D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60A5D-07E5-4E02-88DA-0C65ACFEB9D8}" type="pres">
      <dgm:prSet presAssocID="{1DED734F-FECA-4D9D-8E12-1E1B8AACDD80}" presName="parSpace" presStyleCnt="0"/>
      <dgm:spPr>
        <a:scene3d>
          <a:camera prst="orthographicFront"/>
          <a:lightRig rig="threePt" dir="t"/>
        </a:scene3d>
        <a:sp3d>
          <a:bevelT w="114300" h="120650"/>
          <a:bevelB/>
        </a:sp3d>
      </dgm:spPr>
    </dgm:pt>
    <dgm:pt modelId="{0AB1C3CD-EA23-4FAE-94FD-9796A2FB9F69}" type="pres">
      <dgm:prSet presAssocID="{47B970CA-9DDF-4205-B7CD-8B191DA841E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6C3B8-BAB4-4F51-9938-F66F5C49B6C8}" srcId="{C38CB4F6-3F19-4F85-AE84-106CE44D1026}" destId="{47B970CA-9DDF-4205-B7CD-8B191DA841E3}" srcOrd="3" destOrd="0" parTransId="{19F4A949-1D00-4635-9AAD-93B9AD2AC557}" sibTransId="{648A4CE2-76D4-427F-898F-F03F470B3B41}"/>
    <dgm:cxn modelId="{B7D87A8C-D3A2-48FD-B8B3-F84C0413F6A6}" type="presOf" srcId="{A9114477-53D0-41C7-BCD0-8F33C1D6A83D}" destId="{E7ED40EC-B783-452A-9B54-A135FDB34CBD}" srcOrd="0" destOrd="0" presId="urn:microsoft.com/office/officeart/2005/8/layout/hChevron3"/>
    <dgm:cxn modelId="{5A5CF812-8B9C-448C-964A-061493E7A2E7}" srcId="{C38CB4F6-3F19-4F85-AE84-106CE44D1026}" destId="{A9114477-53D0-41C7-BCD0-8F33C1D6A83D}" srcOrd="2" destOrd="0" parTransId="{E6EDCEF0-1702-4C23-8A16-DFF8A977FBB8}" sibTransId="{1DED734F-FECA-4D9D-8E12-1E1B8AACDD80}"/>
    <dgm:cxn modelId="{7FD9AF56-53E5-4137-A1EF-329B81EB3DB0}" type="presOf" srcId="{C38CB4F6-3F19-4F85-AE84-106CE44D1026}" destId="{7221A91C-94F9-4E91-8688-C46667CFCF5A}" srcOrd="0" destOrd="0" presId="urn:microsoft.com/office/officeart/2005/8/layout/hChevron3"/>
    <dgm:cxn modelId="{8AD2E68E-ED90-47B9-A020-09C54D08B4D8}" type="presOf" srcId="{47B970CA-9DDF-4205-B7CD-8B191DA841E3}" destId="{0AB1C3CD-EA23-4FAE-94FD-9796A2FB9F69}" srcOrd="0" destOrd="0" presId="urn:microsoft.com/office/officeart/2005/8/layout/hChevron3"/>
    <dgm:cxn modelId="{E6191DB9-A15A-4C78-8F12-775D5BA689F1}" type="presOf" srcId="{D0EC91D4-6A41-48A2-BC5D-279DE949F39F}" destId="{EB449B70-851B-45A2-A6D0-42381FABAB3B}" srcOrd="0" destOrd="0" presId="urn:microsoft.com/office/officeart/2005/8/layout/hChevron3"/>
    <dgm:cxn modelId="{D7E2C23D-89EB-4203-8D70-ED9089547D61}" type="presOf" srcId="{FAA5F2AC-CCE3-4550-9FC7-9FAE7E4EDF77}" destId="{1645463C-0BC2-424F-ABA8-D633A133EDDD}" srcOrd="0" destOrd="0" presId="urn:microsoft.com/office/officeart/2005/8/layout/hChevron3"/>
    <dgm:cxn modelId="{458F37BD-147F-4DB2-A570-C6C6FA1432EE}" srcId="{C38CB4F6-3F19-4F85-AE84-106CE44D1026}" destId="{D0EC91D4-6A41-48A2-BC5D-279DE949F39F}" srcOrd="1" destOrd="0" parTransId="{1C1DD899-2231-4C8A-BBED-4158CD592D08}" sibTransId="{7D2DCC8F-89BE-4906-9DD4-DD4D6B761D91}"/>
    <dgm:cxn modelId="{C7D130C4-0FCA-414B-B469-D63E08036A83}" srcId="{C38CB4F6-3F19-4F85-AE84-106CE44D1026}" destId="{FAA5F2AC-CCE3-4550-9FC7-9FAE7E4EDF77}" srcOrd="0" destOrd="0" parTransId="{101E147E-B67D-4044-94D5-6E8B93F06B25}" sibTransId="{AF0E4EA8-A913-4334-AC09-6E944FBBC745}"/>
    <dgm:cxn modelId="{69CBF878-E657-4746-9F7A-A62B3A601A0D}" type="presParOf" srcId="{7221A91C-94F9-4E91-8688-C46667CFCF5A}" destId="{1645463C-0BC2-424F-ABA8-D633A133EDDD}" srcOrd="0" destOrd="0" presId="urn:microsoft.com/office/officeart/2005/8/layout/hChevron3"/>
    <dgm:cxn modelId="{D10534FA-BD1E-4E8D-8183-F9F6C2586185}" type="presParOf" srcId="{7221A91C-94F9-4E91-8688-C46667CFCF5A}" destId="{25425734-F16D-4A0C-A1A4-AA0FB95E95A7}" srcOrd="1" destOrd="0" presId="urn:microsoft.com/office/officeart/2005/8/layout/hChevron3"/>
    <dgm:cxn modelId="{10F95376-6CEB-41D7-9F04-AE0BB563C1D0}" type="presParOf" srcId="{7221A91C-94F9-4E91-8688-C46667CFCF5A}" destId="{EB449B70-851B-45A2-A6D0-42381FABAB3B}" srcOrd="2" destOrd="0" presId="urn:microsoft.com/office/officeart/2005/8/layout/hChevron3"/>
    <dgm:cxn modelId="{FA3BEEA4-2E1B-40B2-8B04-70D383C86390}" type="presParOf" srcId="{7221A91C-94F9-4E91-8688-C46667CFCF5A}" destId="{E0E018FD-6235-4DFE-ABEC-E22898B28B9A}" srcOrd="3" destOrd="0" presId="urn:microsoft.com/office/officeart/2005/8/layout/hChevron3"/>
    <dgm:cxn modelId="{3B4A24BD-37C6-4721-92F1-B4E3BEEEE6AA}" type="presParOf" srcId="{7221A91C-94F9-4E91-8688-C46667CFCF5A}" destId="{E7ED40EC-B783-452A-9B54-A135FDB34CBD}" srcOrd="4" destOrd="0" presId="urn:microsoft.com/office/officeart/2005/8/layout/hChevron3"/>
    <dgm:cxn modelId="{9C59ABC4-4EC3-4BC1-BE18-B066246C9B6B}" type="presParOf" srcId="{7221A91C-94F9-4E91-8688-C46667CFCF5A}" destId="{2EF60A5D-07E5-4E02-88DA-0C65ACFEB9D8}" srcOrd="5" destOrd="0" presId="urn:microsoft.com/office/officeart/2005/8/layout/hChevron3"/>
    <dgm:cxn modelId="{46EA2CF7-B64F-4153-BD9E-75253168CC69}" type="presParOf" srcId="{7221A91C-94F9-4E91-8688-C46667CFCF5A}" destId="{0AB1C3CD-EA23-4FAE-94FD-9796A2FB9F69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2000">
              <a:schemeClr val="tx1">
                <a:lumMod val="85000"/>
                <a:lumOff val="15000"/>
              </a:schemeClr>
            </a:gs>
            <a:gs pos="62000">
              <a:schemeClr val="bg2">
                <a:lumMod val="10000"/>
              </a:schemeClr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83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83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26000">
              <a:schemeClr val="tx1">
                <a:lumMod val="85000"/>
                <a:lumOff val="15000"/>
              </a:schemeClr>
            </a:gs>
            <a:gs pos="0">
              <a:schemeClr val="accent4"/>
            </a:gs>
            <a:gs pos="61000">
              <a:schemeClr val="bg2">
                <a:lumMod val="10000"/>
              </a:schemeClr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0000">
              <a:schemeClr val="tx1">
                <a:lumMod val="85000"/>
                <a:lumOff val="15000"/>
              </a:schemeClr>
            </a:gs>
            <a:gs pos="73000">
              <a:schemeClr val="tx1">
                <a:lumMod val="95000"/>
                <a:lumOff val="5000"/>
              </a:schemeClr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41186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41186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22133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2133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BC782-2F1D-4AC8-8302-72911349EBFA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accent4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1645463C-0BC2-424F-ABA8-D633A133EDDD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45463C-0BC2-424F-ABA8-D633A133EDDD}">
      <dsp:nvSpPr>
        <dsp:cNvPr id="0" name=""/>
        <dsp:cNvSpPr/>
      </dsp:nvSpPr>
      <dsp:spPr>
        <a:xfrm>
          <a:off x="3080" y="0"/>
          <a:ext cx="3091011" cy="447964"/>
        </a:xfrm>
        <a:prstGeom prst="homePlate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3080" y="0"/>
        <a:ext cx="2979020" cy="447964"/>
      </dsp:txXfrm>
    </dsp:sp>
    <dsp:sp modelId="{EB449B70-851B-45A2-A6D0-42381FABAB3B}">
      <dsp:nvSpPr>
        <dsp:cNvPr id="0" name=""/>
        <dsp:cNvSpPr/>
      </dsp:nvSpPr>
      <dsp:spPr>
        <a:xfrm>
          <a:off x="2475889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rgbClr val="FFC000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Methodology</a:t>
          </a:r>
        </a:p>
      </dsp:txBody>
      <dsp:txXfrm>
        <a:off x="2699871" y="0"/>
        <a:ext cx="2643047" cy="447964"/>
      </dsp:txXfrm>
    </dsp:sp>
    <dsp:sp modelId="{E7ED40EC-B783-452A-9B54-A135FDB34CBD}">
      <dsp:nvSpPr>
        <dsp:cNvPr id="0" name=""/>
        <dsp:cNvSpPr/>
      </dsp:nvSpPr>
      <dsp:spPr>
        <a:xfrm>
          <a:off x="4948698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Results</a:t>
          </a:r>
        </a:p>
      </dsp:txBody>
      <dsp:txXfrm>
        <a:off x="5172680" y="0"/>
        <a:ext cx="2643047" cy="447964"/>
      </dsp:txXfrm>
    </dsp:sp>
    <dsp:sp modelId="{0AB1C3CD-EA23-4FAE-94FD-9796A2FB9F69}">
      <dsp:nvSpPr>
        <dsp:cNvPr id="0" name=""/>
        <dsp:cNvSpPr/>
      </dsp:nvSpPr>
      <dsp:spPr>
        <a:xfrm>
          <a:off x="7421507" y="0"/>
          <a:ext cx="3091011" cy="447964"/>
        </a:xfrm>
        <a:prstGeom prst="chevron">
          <a:avLst/>
        </a:prstGeom>
        <a:gradFill rotWithShape="0">
          <a:gsLst>
            <a:gs pos="0">
              <a:schemeClr val="accent4"/>
            </a:gs>
            <a:gs pos="38000">
              <a:schemeClr val="tx1"/>
            </a:gs>
            <a:gs pos="83000">
              <a:schemeClr val="tx1"/>
            </a:gs>
          </a:gsLst>
          <a:lin ang="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h="120650"/>
          <a:bevelB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Summary</a:t>
          </a:r>
        </a:p>
      </dsp:txBody>
      <dsp:txXfrm>
        <a:off x="7645489" y="0"/>
        <a:ext cx="2643047" cy="4479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jpeg>
</file>

<file path=ppt/media/image11.jpeg>
</file>

<file path=ppt/media/image12.jpg>
</file>

<file path=ppt/media/image13.jpg>
</file>

<file path=ppt/media/image14.jpeg>
</file>

<file path=ppt/media/image15.gif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g>
</file>

<file path=ppt/media/image5.jpeg>
</file>

<file path=ppt/media/image6.jpeg>
</file>

<file path=ppt/media/image7.png>
</file>

<file path=ppt/media/image8.jpg>
</file>

<file path=ppt/media/image9.png>
</file>

<file path=ppt/media/media1.m4a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0395F-8E1A-4716-A872-0E6B0CD79236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EEE24-90B3-42BC-912B-0F873FDD5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custom dataset consists of extracted frames of these videos which have been manually annotated using the Image Annotation Tool –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LabelImg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which is a free and open source tool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489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71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custom dataset consists of extracted frames of these videos which have been manually annotated using the Image Annotation Tool –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LabelImg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which is a free and open source tool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51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custom dataset consists of extracted frames of these videos which have been manually annotated using the Image Annotation Tool –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LabelImg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which is a free and open source tool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06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custom dataset consists of extracted frames of these videos which have been manually annotated using the Image Annotation Tool –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LabelImg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which is a free and open source tool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12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custom dataset consists of extracted frames of these videos which have been manually annotated using the Image Annotation Tool –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LabelImg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which is a free and open source tool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70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is a frequently used software for Machine Learning (ML) applications, providing an interface to represent common ML algorithms and executable code for different models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46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63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6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EE24-90B3-42BC-912B-0F873FDD57D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5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0439-1BF8-498D-A4FE-B01E5362E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8AE95-FD3F-4F5E-91E9-6948CCE84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F23CD-BF6E-4E95-9006-BA690441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40D35-5408-484F-AE97-693CA808ECE6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27323-03EB-413E-9F01-574AE3233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27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0F75-B521-4981-867D-021927D7C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882F7-FFA5-42E2-9CA2-1FE2C9D88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F3BD8-98A0-4AF2-9CD2-9C9C2649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95C7F-1CD9-4A72-A095-179BF2064904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EFEB9-402E-41A1-B5C3-45F753BB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FCFCE-AE22-4D71-A9A8-E331645E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D3189B-13F3-4E21-B79C-78C7159D97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2975E-8F8B-4065-88D5-6575EF2B5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9E1E4-B905-465F-9F91-4DF60D170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D0C2F-2569-4DB4-BB3F-68C33984ACDB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04829-8DB7-41C3-B87F-7C0A98CC5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301D1-A63D-4C6E-BC11-7CEF5840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642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191F5-B2BA-437A-861D-520C0B97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0EB58-20EF-41F7-B8F5-13EFB6E26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2D60B-E1DC-46EB-A571-5F0858B2D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697A2-3AC7-49E1-8361-A2069BA90F7B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842C2-60C0-4F00-8DA8-E6D2991E6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10312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BFC1D-A1AA-4019-B0E0-7DEF5464C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4744" y="5848075"/>
            <a:ext cx="1275312" cy="5082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D073801-2422-42DC-A2C1-929D0805CA6A}" type="slidenum">
              <a:rPr lang="en-US" smtClean="0"/>
              <a:pPr/>
              <a:t>‹#›</a:t>
            </a:fld>
            <a:r>
              <a:rPr lang="en-US" dirty="0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3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5D09F-5787-4F89-AF92-9B130C29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D7F00-8D81-421E-9E13-4E31553AD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6FEEF-3202-4338-933D-8D6F0A9F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D1343-8057-4FE1-90D7-4A646495F97E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AE1D9-9693-4603-9701-F18175CB9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B36CE-584B-466B-8A45-BF31031F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4475" y="6394450"/>
            <a:ext cx="590550" cy="365125"/>
          </a:xfrm>
        </p:spPr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68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0274-781C-4760-A453-FF22A76C2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B373B-D46F-4F48-8444-F11B6DD85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35C9D-A900-4790-82A8-652D9314A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53E7B-270D-42B0-A7C3-34B665F13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9AA0F-BD91-40B2-B84A-2621E78D4DB6}" type="datetime1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47EEA-B1A5-4140-8724-1314EDDED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76B56-CC02-4E46-8BB9-3E95D909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16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8660E-CE7D-40A6-B0E8-550D0F8FF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1CDA9-948F-41B1-A584-D290E2743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E3CE5-01F2-4CB1-8A42-882BEF937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9E4640-C5A8-4342-B5EB-554B40069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8E4852-2196-4DFA-9D6E-055D79D19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F3B98D-903E-469A-8591-B63D38E24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0E7D-BC49-4E6E-85BD-E03B2AA0150E}" type="datetime1">
              <a:rPr lang="en-US" smtClean="0"/>
              <a:t>12/14/2020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A721BD-AF6A-44F7-BBC4-67B03DA8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21615D-419B-46FB-9CA3-E64A4AE33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14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48793-8E04-404D-B525-99C61EE8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16CE20-17EC-4E77-8FF5-BB1FD5683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6E89C-06B2-4B9D-AA3D-7651C5FBCA70}" type="datetime1">
              <a:rPr lang="en-US" smtClean="0"/>
              <a:t>12/14/2020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FC5B73-121C-4BCF-BFDE-C1250D602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C848B-53EB-442D-8AA2-B262588BA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7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BCC5E-5995-4BAC-903B-AF6F12E28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8AA5-3A79-4007-9D1E-7D7A77660D84}" type="datetime1">
              <a:rPr lang="en-US" smtClean="0"/>
              <a:t>12/14/2020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0F549C-E4FD-48BA-B912-DDDEBCA5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5F138-99C3-43A2-BC1B-73D82FA94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46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8D92-CE25-41AA-B340-FEE830E7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2748E-D237-4B90-9598-C5C6C0784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F8904-6ABC-458A-B849-8CB1B89F1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BB78C-64A7-49A9-A1AF-08F9EEAD7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E1545-2FAB-41DF-A530-45783716EE89}" type="datetime1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99C57B-7C5D-4043-BC15-895887BC6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DCC755-42C5-4800-8A5B-1F121BE2F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0F705-A657-4993-A4BF-0AD1C1A31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121DEB-90D1-4464-ABCF-29CF2925C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4EA99-0E9D-432B-AE08-4E2979915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433F-28F9-47D6-B653-1BD4F8C29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71863-7065-4D8E-B412-26B0C29F4E9F}" type="datetime1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FAF08B-122D-4B19-B18C-4DBD0FF1C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E844B-18A9-43F0-9560-1103C040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9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6978F-E219-49C2-B1B0-C20A01C1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02ED6-D36A-4993-9AC6-613B01962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0668A-9412-4D06-9EED-F328ACC45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13048-B2CF-43D8-83E7-A7A215946CC3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D7C4D-D04F-4C58-AC24-5B5C25511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247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8AA1A-3F89-41E8-8CF1-9856878A8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4475" y="6356350"/>
            <a:ext cx="590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73801-2422-42DC-A2C1-929D0805C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2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8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8.xml"/><Relationship Id="rId12" Type="http://schemas.openxmlformats.org/officeDocument/2006/relationships/image" Target="../media/image17.JP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diagramData" Target="../diagrams/data8.xml"/><Relationship Id="rId11" Type="http://schemas.openxmlformats.org/officeDocument/2006/relationships/image" Target="../media/image16.JPG"/><Relationship Id="rId5" Type="http://schemas.openxmlformats.org/officeDocument/2006/relationships/image" Target="../media/image2.png"/><Relationship Id="rId10" Type="http://schemas.microsoft.com/office/2007/relationships/diagramDrawing" Target="../diagrams/drawing8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9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9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diagramData" Target="../diagrams/data9.xml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microsoft.com/office/2007/relationships/diagramDrawing" Target="../diagrams/drawing9.xml"/><Relationship Id="rId4" Type="http://schemas.openxmlformats.org/officeDocument/2006/relationships/notesSlide" Target="../notesSlides/notesSlide3.xml"/><Relationship Id="rId9" Type="http://schemas.openxmlformats.org/officeDocument/2006/relationships/diagramColors" Target="../diagrams/colors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0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0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diagramData" Target="../diagrams/data10.xml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microsoft.com/office/2007/relationships/diagramDrawing" Target="../diagrams/drawing10.xml"/><Relationship Id="rId4" Type="http://schemas.openxmlformats.org/officeDocument/2006/relationships/notesSlide" Target="../notesSlides/notesSlide4.xml"/><Relationship Id="rId9" Type="http://schemas.openxmlformats.org/officeDocument/2006/relationships/diagramColors" Target="../diagrams/colors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1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diagramData" Target="../diagrams/data11.xml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microsoft.com/office/2007/relationships/diagramDrawing" Target="../diagrams/drawing11.xml"/><Relationship Id="rId4" Type="http://schemas.openxmlformats.org/officeDocument/2006/relationships/notesSlide" Target="../notesSlides/notesSlide5.xml"/><Relationship Id="rId9" Type="http://schemas.openxmlformats.org/officeDocument/2006/relationships/diagramColors" Target="../diagrams/colors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2.xml"/><Relationship Id="rId12" Type="http://schemas.openxmlformats.org/officeDocument/2006/relationships/image" Target="../media/image7.png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diagramData" Target="../diagrams/data12.xml"/><Relationship Id="rId11" Type="http://schemas.openxmlformats.org/officeDocument/2006/relationships/image" Target="../media/image18.png"/><Relationship Id="rId5" Type="http://schemas.openxmlformats.org/officeDocument/2006/relationships/image" Target="../media/image2.png"/><Relationship Id="rId10" Type="http://schemas.microsoft.com/office/2007/relationships/diagramDrawing" Target="../diagrams/drawing12.xml"/><Relationship Id="rId4" Type="http://schemas.openxmlformats.org/officeDocument/2006/relationships/notesSlide" Target="../notesSlides/notesSlide6.xml"/><Relationship Id="rId9" Type="http://schemas.openxmlformats.org/officeDocument/2006/relationships/diagramColors" Target="../diagrams/colors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3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3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diagramData" Target="../diagrams/data13.xml"/><Relationship Id="rId11" Type="http://schemas.openxmlformats.org/officeDocument/2006/relationships/image" Target="../media/image7.png"/><Relationship Id="rId5" Type="http://schemas.openxmlformats.org/officeDocument/2006/relationships/image" Target="../media/image19.PNG"/><Relationship Id="rId10" Type="http://schemas.microsoft.com/office/2007/relationships/diagramDrawing" Target="../diagrams/drawing13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4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4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diagramData" Target="../diagrams/data14.xml"/><Relationship Id="rId11" Type="http://schemas.openxmlformats.org/officeDocument/2006/relationships/image" Target="../media/image7.png"/><Relationship Id="rId5" Type="http://schemas.openxmlformats.org/officeDocument/2006/relationships/image" Target="../media/image20.jpeg"/><Relationship Id="rId10" Type="http://schemas.microsoft.com/office/2007/relationships/diagramDrawing" Target="../diagrams/drawing1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5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diagramData" Target="../diagrams/data15.xml"/><Relationship Id="rId11" Type="http://schemas.openxmlformats.org/officeDocument/2006/relationships/image" Target="../media/image7.png"/><Relationship Id="rId5" Type="http://schemas.openxmlformats.org/officeDocument/2006/relationships/image" Target="../media/image21.png"/><Relationship Id="rId10" Type="http://schemas.microsoft.com/office/2007/relationships/diagramDrawing" Target="../diagrams/drawing15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diagramColors" Target="../diagrams/colors16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12" Type="http://schemas.openxmlformats.org/officeDocument/2006/relationships/diagramQuickStyle" Target="../diagrams/quickStyle16.xml"/><Relationship Id="rId2" Type="http://schemas.openxmlformats.org/officeDocument/2006/relationships/audio" Target="../media/media16.mp3"/><Relationship Id="rId16" Type="http://schemas.openxmlformats.org/officeDocument/2006/relationships/image" Target="../media/image7.png"/><Relationship Id="rId1" Type="http://schemas.microsoft.com/office/2007/relationships/media" Target="../media/media16.mp3"/><Relationship Id="rId6" Type="http://schemas.microsoft.com/office/2007/relationships/hdphoto" Target="../media/hdphoto1.wdp"/><Relationship Id="rId11" Type="http://schemas.openxmlformats.org/officeDocument/2006/relationships/diagramLayout" Target="../diagrams/layout16.xml"/><Relationship Id="rId5" Type="http://schemas.openxmlformats.org/officeDocument/2006/relationships/image" Target="../media/image22.png"/><Relationship Id="rId15" Type="http://schemas.openxmlformats.org/officeDocument/2006/relationships/image" Target="../media/image24.png"/><Relationship Id="rId10" Type="http://schemas.openxmlformats.org/officeDocument/2006/relationships/diagramData" Target="../diagrams/data16.xml"/><Relationship Id="rId4" Type="http://schemas.openxmlformats.org/officeDocument/2006/relationships/notesSlide" Target="../notesSlides/notesSlide7.xml"/><Relationship Id="rId9" Type="http://schemas.microsoft.com/office/2007/relationships/hdphoto" Target="../media/hdphoto2.wdp"/><Relationship Id="rId14" Type="http://schemas.microsoft.com/office/2007/relationships/diagramDrawing" Target="../diagrams/drawing1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13" Type="http://schemas.openxmlformats.org/officeDocument/2006/relationships/diagramLayout" Target="../diagrams/layout17.xml"/><Relationship Id="rId3" Type="http://schemas.microsoft.com/office/2007/relationships/media" Target="../media/media18.mp3"/><Relationship Id="rId7" Type="http://schemas.openxmlformats.org/officeDocument/2006/relationships/slideLayout" Target="../slideLayouts/slideLayout2.xml"/><Relationship Id="rId12" Type="http://schemas.openxmlformats.org/officeDocument/2006/relationships/diagramData" Target="../diagrams/data17.xml"/><Relationship Id="rId17" Type="http://schemas.openxmlformats.org/officeDocument/2006/relationships/image" Target="../media/image7.png"/><Relationship Id="rId2" Type="http://schemas.openxmlformats.org/officeDocument/2006/relationships/audio" Target="../media/media17.mp3"/><Relationship Id="rId16" Type="http://schemas.microsoft.com/office/2007/relationships/diagramDrawing" Target="../diagrams/drawing17.xml"/><Relationship Id="rId1" Type="http://schemas.microsoft.com/office/2007/relationships/media" Target="../media/media17.mp3"/><Relationship Id="rId6" Type="http://schemas.openxmlformats.org/officeDocument/2006/relationships/audio" Target="../media/media19.mp3"/><Relationship Id="rId11" Type="http://schemas.openxmlformats.org/officeDocument/2006/relationships/image" Target="../media/image26.png"/><Relationship Id="rId5" Type="http://schemas.microsoft.com/office/2007/relationships/media" Target="../media/media19.mp3"/><Relationship Id="rId15" Type="http://schemas.openxmlformats.org/officeDocument/2006/relationships/diagramColors" Target="../diagrams/colors17.xml"/><Relationship Id="rId10" Type="http://schemas.openxmlformats.org/officeDocument/2006/relationships/image" Target="../media/image25.png"/><Relationship Id="rId4" Type="http://schemas.openxmlformats.org/officeDocument/2006/relationships/audio" Target="../media/media18.mp3"/><Relationship Id="rId9" Type="http://schemas.openxmlformats.org/officeDocument/2006/relationships/image" Target="../media/image2.png"/><Relationship Id="rId14" Type="http://schemas.openxmlformats.org/officeDocument/2006/relationships/diagramQuickStyle" Target="../diagrams/quickStyl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23.mp3"/><Relationship Id="rId13" Type="http://schemas.openxmlformats.org/officeDocument/2006/relationships/diagramLayout" Target="../diagrams/layout18.xml"/><Relationship Id="rId3" Type="http://schemas.microsoft.com/office/2007/relationships/media" Target="../media/media21.mp3"/><Relationship Id="rId7" Type="http://schemas.microsoft.com/office/2007/relationships/media" Target="../media/media23.mp3"/><Relationship Id="rId12" Type="http://schemas.openxmlformats.org/officeDocument/2006/relationships/diagramData" Target="../diagrams/data18.xml"/><Relationship Id="rId17" Type="http://schemas.openxmlformats.org/officeDocument/2006/relationships/image" Target="../media/image7.png"/><Relationship Id="rId2" Type="http://schemas.openxmlformats.org/officeDocument/2006/relationships/audio" Target="../media/media20.mp3"/><Relationship Id="rId16" Type="http://schemas.microsoft.com/office/2007/relationships/diagramDrawing" Target="../diagrams/drawing18.xml"/><Relationship Id="rId1" Type="http://schemas.microsoft.com/office/2007/relationships/media" Target="../media/media20.mp3"/><Relationship Id="rId6" Type="http://schemas.openxmlformats.org/officeDocument/2006/relationships/audio" Target="../media/media22.mp3"/><Relationship Id="rId11" Type="http://schemas.openxmlformats.org/officeDocument/2006/relationships/image" Target="../media/image2.png"/><Relationship Id="rId5" Type="http://schemas.microsoft.com/office/2007/relationships/media" Target="../media/media22.mp3"/><Relationship Id="rId15" Type="http://schemas.openxmlformats.org/officeDocument/2006/relationships/diagramColors" Target="../diagrams/colors18.xml"/><Relationship Id="rId10" Type="http://schemas.openxmlformats.org/officeDocument/2006/relationships/notesSlide" Target="../notesSlides/notesSlide9.xml"/><Relationship Id="rId4" Type="http://schemas.openxmlformats.org/officeDocument/2006/relationships/audio" Target="../media/media21.mp3"/><Relationship Id="rId9" Type="http://schemas.openxmlformats.org/officeDocument/2006/relationships/slideLayout" Target="../slideLayouts/slideLayout2.xml"/><Relationship Id="rId14" Type="http://schemas.openxmlformats.org/officeDocument/2006/relationships/diagramQuickStyle" Target="../diagrams/quickStyl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p3"/><Relationship Id="rId1" Type="http://schemas.microsoft.com/office/2007/relationships/media" Target="../media/media24.mp3"/><Relationship Id="rId6" Type="http://schemas.openxmlformats.org/officeDocument/2006/relationships/image" Target="../media/image7.pn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diagramLayout" Target="../diagrams/layout2.xml"/><Relationship Id="rId11" Type="http://schemas.openxmlformats.org/officeDocument/2006/relationships/image" Target="../media/image7.png"/><Relationship Id="rId5" Type="http://schemas.openxmlformats.org/officeDocument/2006/relationships/diagramData" Target="../diagrams/data2.xml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diagramLayout" Target="../diagrams/layout3.xml"/><Relationship Id="rId11" Type="http://schemas.openxmlformats.org/officeDocument/2006/relationships/image" Target="../media/image7.png"/><Relationship Id="rId5" Type="http://schemas.openxmlformats.org/officeDocument/2006/relationships/diagramData" Target="../diagrams/data3.xml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microsoft.com/office/2007/relationships/diagramDrawing" Target="../diagrams/drawing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diagramLayout" Target="../diagrams/layout4.xml"/><Relationship Id="rId11" Type="http://schemas.openxmlformats.org/officeDocument/2006/relationships/image" Target="../media/image7.png"/><Relationship Id="rId5" Type="http://schemas.openxmlformats.org/officeDocument/2006/relationships/diagramData" Target="../diagrams/data4.xml"/><Relationship Id="rId10" Type="http://schemas.openxmlformats.org/officeDocument/2006/relationships/image" Target="../media/image10.jpeg"/><Relationship Id="rId4" Type="http://schemas.openxmlformats.org/officeDocument/2006/relationships/image" Target="../media/image2.png"/><Relationship Id="rId9" Type="http://schemas.microsoft.com/office/2007/relationships/diagramDrawing" Target="../diagrams/drawing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12" Type="http://schemas.openxmlformats.org/officeDocument/2006/relationships/image" Target="../media/image13.jp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diagramLayout" Target="../diagrams/layout5.xml"/><Relationship Id="rId11" Type="http://schemas.openxmlformats.org/officeDocument/2006/relationships/image" Target="../media/image12.jpg"/><Relationship Id="rId5" Type="http://schemas.openxmlformats.org/officeDocument/2006/relationships/diagramData" Target="../diagrams/data5.xml"/><Relationship Id="rId10" Type="http://schemas.openxmlformats.org/officeDocument/2006/relationships/image" Target="../media/image11.jpeg"/><Relationship Id="rId4" Type="http://schemas.openxmlformats.org/officeDocument/2006/relationships/image" Target="../media/image2.png"/><Relationship Id="rId9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diagramLayout" Target="../diagrams/layout6.xml"/><Relationship Id="rId11" Type="http://schemas.openxmlformats.org/officeDocument/2006/relationships/image" Target="../media/image7.png"/><Relationship Id="rId5" Type="http://schemas.openxmlformats.org/officeDocument/2006/relationships/diagramData" Target="../diagrams/data6.xml"/><Relationship Id="rId10" Type="http://schemas.openxmlformats.org/officeDocument/2006/relationships/image" Target="../media/image14.jpeg"/><Relationship Id="rId4" Type="http://schemas.openxmlformats.org/officeDocument/2006/relationships/image" Target="../media/image2.png"/><Relationship Id="rId9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7.xml"/><Relationship Id="rId12" Type="http://schemas.openxmlformats.org/officeDocument/2006/relationships/image" Target="../media/image7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15.gif"/><Relationship Id="rId11" Type="http://schemas.microsoft.com/office/2007/relationships/diagramDrawing" Target="../diagrams/drawing7.xml"/><Relationship Id="rId5" Type="http://schemas.openxmlformats.org/officeDocument/2006/relationships/image" Target="../media/image2.png"/><Relationship Id="rId10" Type="http://schemas.openxmlformats.org/officeDocument/2006/relationships/diagramColors" Target="../diagrams/colors7.xml"/><Relationship Id="rId4" Type="http://schemas.openxmlformats.org/officeDocument/2006/relationships/notesSlide" Target="../notesSlides/notesSlide1.xml"/><Relationship Id="rId9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Artificial Intelligence: making the most of lockdown - FundCalibre">
            <a:extLst>
              <a:ext uri="{FF2B5EF4-FFF2-40B4-BE49-F238E27FC236}">
                <a16:creationId xmlns:a16="http://schemas.microsoft.com/office/drawing/2014/main" id="{2EED39EF-E654-428C-A032-7E18245D23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9" t="9091" r="27962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54479F-E6F2-4176-ABCC-D26E0093B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264" y="1521301"/>
            <a:ext cx="6016435" cy="2799040"/>
          </a:xfrm>
        </p:spPr>
        <p:txBody>
          <a:bodyPr anchor="b"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  <a:t>Multi-Class Detection</a:t>
            </a:r>
            <a:b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</a:br>
            <a: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  <a:t> of Laparoscopic Instruments for the Intelligent </a:t>
            </a:r>
            <a:r>
              <a:rPr lang="en-US" sz="2800" b="1" dirty="0" smtClean="0">
                <a:latin typeface="Times New Roman" panose="02020603050405020304" pitchFamily="18" charset="0"/>
                <a:ea typeface="MS Mincho" panose="02020609040205080304" pitchFamily="49" charset="-128"/>
              </a:rPr>
              <a:t> Box-Trainer </a:t>
            </a:r>
            <a: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  <a:t>System Using</a:t>
            </a:r>
            <a:b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</a:br>
            <a:r>
              <a:rPr lang="en-US" sz="2800" b="1" dirty="0">
                <a:latin typeface="Times New Roman" panose="02020603050405020304" pitchFamily="18" charset="0"/>
                <a:ea typeface="MS Mincho" panose="02020609040205080304" pitchFamily="49" charset="-128"/>
              </a:rPr>
              <a:t> Faster R-CNN Architecture</a:t>
            </a:r>
            <a:r>
              <a:rPr lang="en-US" sz="3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/>
            </a:r>
            <a:br>
              <a:rPr lang="en-US" sz="3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US" sz="34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1264" y="125171"/>
            <a:ext cx="6923681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600" baseline="30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715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06" y="1773111"/>
            <a:ext cx="5364727" cy="4561669"/>
          </a:xfrm>
        </p:spPr>
        <p:txBody>
          <a:bodyPr>
            <a:noAutofit/>
          </a:bodyPr>
          <a:lstStyle/>
          <a:p>
            <a:pPr marL="0" marR="0" indent="228600" algn="just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7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the field of laparoscopic surgical box-trainer research there are no published datasets</a:t>
            </a:r>
          </a:p>
          <a:p>
            <a:pPr marL="0" marR="0" indent="228600" algn="just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7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We have recorded many videos during pattern cutting tests procedure using our FLS box-trainer </a:t>
            </a:r>
          </a:p>
          <a:p>
            <a:pPr marL="0" marR="0" indent="228600" algn="just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datasets consist of extracted frames of laparoscopic training videos</a:t>
            </a:r>
          </a:p>
          <a:p>
            <a:pPr marL="0" marR="0" indent="228600" algn="just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7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We aim to release this dataset in public, so that other researchers can benefit from it</a:t>
            </a:r>
          </a:p>
          <a:p>
            <a:pPr marL="0" marR="0" indent="228600" algn="just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7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We manually annotated each image using the Image Annotation Tool – </a:t>
            </a:r>
            <a:r>
              <a:rPr lang="en-US" sz="17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LabelImg</a:t>
            </a:r>
            <a:r>
              <a:rPr lang="en-US" sz="17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 an open-source image labeling tool </a:t>
            </a:r>
            <a:endParaRPr lang="en-US" sz="1700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8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35235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811" y="1665788"/>
            <a:ext cx="3738880" cy="21031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675" y="3946422"/>
            <a:ext cx="3738880" cy="21031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368239" y="171456"/>
            <a:ext cx="609600" cy="6096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10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60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97946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21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35235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7"/>
          <p:cNvSpPr/>
          <p:nvPr/>
        </p:nvSpPr>
        <p:spPr>
          <a:xfrm>
            <a:off x="208107" y="1652248"/>
            <a:ext cx="47575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Low" fontAlgn="base">
              <a:spcBef>
                <a:spcPts val="600"/>
              </a:spcBef>
              <a:spcAft>
                <a:spcPts val="300"/>
              </a:spcAft>
              <a:buSzPts val="1000"/>
              <a:tabLst>
                <a:tab pos="182880" algn="l"/>
              </a:tabLst>
            </a:pPr>
            <a:r>
              <a:rPr lang="en-US" sz="2400" b="1" dirty="0">
                <a:effectLst>
                  <a:outerShdw sx="0" sy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of the Dataset </a:t>
            </a:r>
            <a:endParaRPr lang="en-US" sz="2400" b="1" u="none" strike="noStrike" dirty="0">
              <a:ln>
                <a:noFill/>
              </a:ln>
              <a:effectLst>
                <a:outerShdw sx="0" sy="0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80761" y="2480260"/>
            <a:ext cx="6096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200" b="1" dirty="0">
                <a:latin typeface="Times New Roman" panose="02020603050405020304" pitchFamily="18" charset="0"/>
                <a:ea typeface="SimSun" panose="02010600030101010101" pitchFamily="2" charset="-122"/>
              </a:rPr>
              <a:t>Typically, the ratio of this </a:t>
            </a: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arrangement</a:t>
            </a:r>
            <a:r>
              <a:rPr lang="en-US" sz="2200" b="1" dirty="0">
                <a:latin typeface="Times New Roman" panose="02020603050405020304" pitchFamily="18" charset="0"/>
                <a:ea typeface="SimSun" panose="02010600030101010101" pitchFamily="2" charset="-122"/>
              </a:rPr>
              <a:t> is 6:2:2 </a:t>
            </a:r>
          </a:p>
          <a:p>
            <a:endParaRPr lang="en-US" sz="22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ea typeface="SimSun" panose="02010600030101010101" pitchFamily="2" charset="-122"/>
              </a:rPr>
              <a:t>60% of the images for training the model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ea typeface="SimSun" panose="02010600030101010101" pitchFamily="2" charset="-122"/>
              </a:rPr>
              <a:t>20% of the images for validation during training in each epoch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ea typeface="SimSun" panose="02010600030101010101" pitchFamily="2" charset="-122"/>
              </a:rPr>
              <a:t>The remaining 20% for testing</a:t>
            </a:r>
            <a:endParaRPr lang="en-US" sz="2200" dirty="0"/>
          </a:p>
        </p:txBody>
      </p:sp>
      <p:pic>
        <p:nvPicPr>
          <p:cNvPr id="3" name="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9777" y="171456"/>
            <a:ext cx="609600" cy="609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11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8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97946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6A7E9-CD25-4CF1-84D7-55869D0DD8C7}"/>
              </a:ext>
            </a:extLst>
          </p:cNvPr>
          <p:cNvSpPr txBox="1"/>
          <p:nvPr/>
        </p:nvSpPr>
        <p:spPr>
          <a:xfrm>
            <a:off x="7845035" y="2165841"/>
            <a:ext cx="3092385" cy="2677656"/>
          </a:xfrm>
          <a:prstGeom prst="rect">
            <a:avLst/>
          </a:prstGeom>
          <a:gradFill flip="none" rotWithShape="1">
            <a:gsLst>
              <a:gs pos="50000">
                <a:srgbClr val="C39404"/>
              </a:gs>
              <a:gs pos="31000">
                <a:schemeClr val="accent4"/>
              </a:gs>
              <a:gs pos="69000">
                <a:srgbClr val="866707"/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 {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id: 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name: 'Scissor'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 {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id: 2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name: 'Grasper'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id: 3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name: 'Circle'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21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/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9" name="Rectangle 8"/>
          <p:cNvSpPr/>
          <p:nvPr/>
        </p:nvSpPr>
        <p:spPr>
          <a:xfrm>
            <a:off x="665305" y="2503171"/>
            <a:ext cx="653015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SimSun" panose="02010600030101010101" pitchFamily="2" charset="-122"/>
              </a:rPr>
              <a:t>Each training algorithm requires a label map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SimSun" panose="02010600030101010101" pitchFamily="2" charset="-122"/>
              </a:rPr>
              <a:t>It maps each of the labels (classes) to an integer value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SimSun" panose="02010600030101010101" pitchFamily="2" charset="-122"/>
              </a:rPr>
              <a:t>It is used both by the training and the detection processes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122220" y="1691195"/>
            <a:ext cx="30702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justLow" fontAlgn="base">
              <a:spcBef>
                <a:spcPts val="600"/>
              </a:spcBef>
              <a:spcAft>
                <a:spcPts val="300"/>
              </a:spcAft>
              <a:buSzPts val="1000"/>
              <a:tabLst>
                <a:tab pos="182880" algn="l"/>
              </a:tabLst>
            </a:pPr>
            <a:r>
              <a:rPr lang="en-US" sz="2000" b="1" dirty="0">
                <a:solidFill>
                  <a:srgbClr val="000000"/>
                </a:solidFill>
                <a:effectLst>
                  <a:outerShdw sx="0" sy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Creating a Label Map</a:t>
            </a:r>
            <a:endParaRPr lang="en-US" sz="2000" b="1" u="none" strike="noStrike" dirty="0">
              <a:ln>
                <a:noFill/>
              </a:ln>
              <a:effectLst>
                <a:outerShdw sx="0" sy="0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pic>
        <p:nvPicPr>
          <p:cNvPr id="3" name="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9777" y="249020"/>
            <a:ext cx="609600" cy="609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12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6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97946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21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/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1" name="Rectangle 10"/>
          <p:cNvSpPr/>
          <p:nvPr/>
        </p:nvSpPr>
        <p:spPr>
          <a:xfrm>
            <a:off x="216477" y="1781388"/>
            <a:ext cx="28539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>
              <a:spcBef>
                <a:spcPts val="600"/>
              </a:spcBef>
              <a:spcAft>
                <a:spcPts val="300"/>
              </a:spcAft>
              <a:buSzPts val="1000"/>
              <a:tabLst>
                <a:tab pos="182880" algn="l"/>
              </a:tabLst>
            </a:pPr>
            <a:r>
              <a:rPr lang="en-US" sz="2000" b="1" dirty="0">
                <a:solidFill>
                  <a:srgbClr val="000000"/>
                </a:solidFill>
                <a:effectLst>
                  <a:outerShdw sx="0" sy="0">
                    <a:srgbClr val="000000"/>
                  </a:outerShdw>
                </a:effectLst>
                <a:latin typeface="Times New Roman" panose="02020603050405020304" pitchFamily="18" charset="0"/>
              </a:rPr>
              <a:t>Data Augmentation </a:t>
            </a:r>
            <a:endParaRPr lang="en-US" sz="2000" b="1" u="none" strike="noStrike" dirty="0">
              <a:ln>
                <a:noFill/>
              </a:ln>
              <a:effectLst>
                <a:outerShdw sx="0" sy="0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46256" y="2566462"/>
            <a:ext cx="5801014" cy="2231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82880" algn="just">
              <a:lnSpc>
                <a:spcPct val="95000"/>
              </a:lnSpc>
              <a:spcAft>
                <a:spcPts val="600"/>
              </a:spcAft>
              <a:tabLst>
                <a:tab pos="182880" algn="l"/>
              </a:tabLst>
            </a:pPr>
            <a:r>
              <a:rPr lang="en-US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G</a:t>
            </a: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eometric </a:t>
            </a:r>
            <a:r>
              <a:rPr lang="en-US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transformations for data augmentation</a:t>
            </a: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: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tabLst>
                <a:tab pos="182880" algn="l"/>
              </a:tabLst>
            </a:pP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Translations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tabLst>
                <a:tab pos="182880" algn="l"/>
              </a:tabLst>
            </a:pP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Rotations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tabLst>
                <a:tab pos="182880" algn="l"/>
              </a:tabLst>
            </a:pP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Changes in scale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tabLst>
                <a:tab pos="182880" algn="l"/>
              </a:tabLst>
            </a:pP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Shearing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tabLst>
                <a:tab pos="182880" algn="l"/>
              </a:tabLst>
            </a:pPr>
            <a:r>
              <a:rPr lang="x-none" sz="2000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Horizontal (and in some cases, vertical) flips</a:t>
            </a:r>
            <a:endParaRPr lang="en-US" sz="2000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984582"/>
              </p:ext>
            </p:extLst>
          </p:nvPr>
        </p:nvGraphicFramePr>
        <p:xfrm>
          <a:off x="6774870" y="2665460"/>
          <a:ext cx="4474155" cy="2598952"/>
        </p:xfrm>
        <a:graphic>
          <a:graphicData uri="http://schemas.openxmlformats.org/drawingml/2006/table">
            <a:tbl>
              <a:tblPr firstRow="1" firstCol="1" bandRow="1">
                <a:tableStyleId>{E929F9F4-4A8F-4326-A1B4-22849713DDAB}</a:tableStyleId>
              </a:tblPr>
              <a:tblGrid>
                <a:gridCol w="1201799">
                  <a:extLst>
                    <a:ext uri="{9D8B030D-6E8A-4147-A177-3AD203B41FA5}">
                      <a16:colId xmlns:a16="http://schemas.microsoft.com/office/drawing/2014/main" val="2391392381"/>
                    </a:ext>
                  </a:extLst>
                </a:gridCol>
                <a:gridCol w="1534843">
                  <a:extLst>
                    <a:ext uri="{9D8B030D-6E8A-4147-A177-3AD203B41FA5}">
                      <a16:colId xmlns:a16="http://schemas.microsoft.com/office/drawing/2014/main" val="1485600494"/>
                    </a:ext>
                  </a:extLst>
                </a:gridCol>
                <a:gridCol w="1737513">
                  <a:extLst>
                    <a:ext uri="{9D8B030D-6E8A-4147-A177-3AD203B41FA5}">
                      <a16:colId xmlns:a16="http://schemas.microsoft.com/office/drawing/2014/main" val="1799564510"/>
                    </a:ext>
                  </a:extLst>
                </a:gridCol>
              </a:tblGrid>
              <a:tr h="647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Instrument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1000">
                          <a:srgbClr val="C39404"/>
                        </a:gs>
                        <a:gs pos="28000">
                          <a:srgbClr val="866707"/>
                        </a:gs>
                        <a:gs pos="47000">
                          <a:schemeClr val="tx1">
                            <a:lumMod val="95000"/>
                            <a:lumOff val="5000"/>
                          </a:schemeClr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Available size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1000">
                          <a:srgbClr val="C39404"/>
                        </a:gs>
                        <a:gs pos="28000">
                          <a:srgbClr val="866707"/>
                        </a:gs>
                        <a:gs pos="47000">
                          <a:schemeClr val="tx1">
                            <a:lumMod val="95000"/>
                            <a:lumOff val="5000"/>
                          </a:schemeClr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Augmented size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1000">
                          <a:srgbClr val="C39404"/>
                        </a:gs>
                        <a:gs pos="28000">
                          <a:srgbClr val="866707"/>
                        </a:gs>
                        <a:gs pos="47000">
                          <a:schemeClr val="tx1">
                            <a:lumMod val="95000"/>
                            <a:lumOff val="5000"/>
                          </a:schemeClr>
                        </a:gs>
                      </a:gsLst>
                      <a:lin ang="189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56136950"/>
                  </a:ext>
                </a:extLst>
              </a:tr>
              <a:tr h="433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Scissors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70671"/>
                  </a:ext>
                </a:extLst>
              </a:tr>
              <a:tr h="433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Grasper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485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270195"/>
                  </a:ext>
                </a:extLst>
              </a:tr>
              <a:tr h="433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Circle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695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624263"/>
                  </a:ext>
                </a:extLst>
              </a:tr>
              <a:tr h="433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1820</a:t>
                      </a:r>
                      <a:endParaRPr lang="en-US" sz="2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3719" marR="103719" marT="103719" marB="103719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601912"/>
                  </a:ext>
                </a:extLst>
              </a:tr>
            </a:tbl>
          </a:graphicData>
        </a:graphic>
      </p:graphicFrame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6581775" y="1942230"/>
            <a:ext cx="4667250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685800" algn="l"/>
              </a:tabLs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Details of the dataset per instruments before and after image augmentation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685800" algn="l"/>
              </a:tabLs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49025" y="162640"/>
            <a:ext cx="609600" cy="609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13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02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761" y="1848368"/>
            <a:ext cx="5587382" cy="331146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is: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open-source machine learning library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Torch library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applications such as computer vision and natural language processing, object detection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64178" y="211392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2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35235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387" y="2192151"/>
            <a:ext cx="4863582" cy="2510478"/>
          </a:xfrm>
          <a:prstGeom prst="rect">
            <a:avLst/>
          </a:prstGeom>
        </p:spPr>
      </p:pic>
      <p:pic>
        <p:nvPicPr>
          <p:cNvPr id="4" name="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05032" y="167048"/>
            <a:ext cx="609600" cy="6096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14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40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427" y="2099049"/>
            <a:ext cx="5482648" cy="4238487"/>
          </a:xfrm>
        </p:spPr>
        <p:txBody>
          <a:bodyPr>
            <a:noAutofit/>
          </a:bodyPr>
          <a:lstStyle/>
          <a:p>
            <a:pPr algn="just">
              <a:lnSpc>
                <a:spcPct val="76000"/>
              </a:lnSpc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A: ResNet-50 </a:t>
            </a:r>
          </a:p>
          <a:p>
            <a:pPr algn="just">
              <a:lnSpc>
                <a:spcPct val="76000"/>
              </a:lnSpc>
            </a:pP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algn="just">
              <a:lnSpc>
                <a:spcPct val="76000"/>
              </a:lnSpc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B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the RPN classifies scores and bounding boxes (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Bbox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 of the proposal regions by localizing each object </a:t>
            </a:r>
          </a:p>
          <a:p>
            <a:pPr marL="0" indent="0" algn="just">
              <a:lnSpc>
                <a:spcPct val="76000"/>
              </a:lnSpc>
              <a:buNone/>
            </a:pP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algn="just">
              <a:lnSpc>
                <a:spcPct val="76000"/>
              </a:lnSpc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C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the last conv feature map connects to 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RoI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Pooling Layer, connected to the proposal regio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n</a:t>
            </a:r>
          </a:p>
          <a:p>
            <a:pPr algn="just">
              <a:lnSpc>
                <a:spcPct val="76000"/>
              </a:lnSpc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algn="just">
              <a:lnSpc>
                <a:spcPct val="76000"/>
              </a:lnSpc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Classifier, there are two output layers of Fast R-CNN, representing two vectors per proposal region: SoftMax probabilities and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Bbox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regression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Choosing Model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8D0BD8-AFB1-49E7-ACEA-D84FE356AFD4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9" b="7555"/>
          <a:stretch/>
        </p:blipFill>
        <p:spPr bwMode="auto">
          <a:xfrm>
            <a:off x="5934075" y="2099049"/>
            <a:ext cx="5882224" cy="31629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4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35235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Rectangle 4"/>
          <p:cNvSpPr/>
          <p:nvPr/>
        </p:nvSpPr>
        <p:spPr>
          <a:xfrm>
            <a:off x="110555" y="1562414"/>
            <a:ext cx="54209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>
              <a:spcBef>
                <a:spcPts val="600"/>
              </a:spcBef>
              <a:spcAft>
                <a:spcPts val="300"/>
              </a:spcAft>
              <a:buSzPts val="1000"/>
              <a:tabLst>
                <a:tab pos="182880" algn="l"/>
              </a:tabLst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Faster R-CNN ResNet-50 FPN Architecture</a:t>
            </a:r>
            <a:endParaRPr lang="en-US" sz="2000" b="1" u="none" strike="noStrike" dirty="0">
              <a:ln>
                <a:noFill/>
              </a:ln>
              <a:latin typeface="Times New Roman" panose="02020603050405020304" pitchFamily="18" charset="0"/>
            </a:endParaRPr>
          </a:p>
        </p:txBody>
      </p:sp>
      <p:pic>
        <p:nvPicPr>
          <p:cNvPr id="4" name="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9777" y="162640"/>
            <a:ext cx="609600" cy="6096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15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3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0" y="1700284"/>
            <a:ext cx="5368883" cy="4780756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Datasets are usually grouped into batches (especially when the amount of data is very large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).</a:t>
            </a:r>
            <a:endParaRPr lang="en-US" sz="2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epoch is a term used in machine learning and indicates the number of passes of the entire training dataset the machine learning algorithm has completed</a:t>
            </a:r>
            <a:r>
              <a:rPr lang="en-US" sz="24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After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training data is prepared and the model is selected, we train the model to a specific number of epochs. 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</p:txBody>
      </p:sp>
      <p:pic>
        <p:nvPicPr>
          <p:cNvPr id="6146" name="Picture 2" descr="Deep Learning CNN's in Tensorflow with GPUs | Hacker Noon">
            <a:extLst>
              <a:ext uri="{FF2B5EF4-FFF2-40B4-BE49-F238E27FC236}">
                <a16:creationId xmlns:a16="http://schemas.microsoft.com/office/drawing/2014/main" id="{6441F448-B49C-40EF-90F7-D6D5DBC68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342" y="2607649"/>
            <a:ext cx="5262067" cy="153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2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35235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4" name="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1609" y="162640"/>
            <a:ext cx="609600" cy="6096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16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1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381" y="1724267"/>
            <a:ext cx="5925129" cy="4238487"/>
          </a:xfrm>
        </p:spPr>
        <p:txBody>
          <a:bodyPr>
            <a:noAutofit/>
          </a:bodyPr>
          <a:lstStyle/>
          <a:p>
            <a:pPr marL="0" marR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 performance of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model is tested by making predictions on new images.</a:t>
            </a:r>
          </a:p>
          <a:p>
            <a:pPr marL="0" marR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testing data is used to see if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model is capable of predicting the surgical instruments on images which haven’t been trained.</a:t>
            </a:r>
          </a:p>
          <a:p>
            <a:pPr marL="0" marR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output of the of the detected object is then compared with the label map to evaluate whether the predicted instruments is </a:t>
            </a:r>
            <a:r>
              <a:rPr lang="en-US" sz="24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correct or not.</a:t>
            </a: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566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6" t="5905" r="2264" b="10032"/>
          <a:stretch/>
        </p:blipFill>
        <p:spPr>
          <a:xfrm>
            <a:off x="6797675" y="2381699"/>
            <a:ext cx="4238625" cy="2381251"/>
          </a:xfrm>
          <a:prstGeom prst="rect">
            <a:avLst/>
          </a:prstGeom>
        </p:spPr>
      </p:pic>
      <p:sp>
        <p:nvSpPr>
          <p:cNvPr id="14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117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5298402"/>
              </p:ext>
            </p:extLst>
          </p:nvPr>
        </p:nvGraphicFramePr>
        <p:xfrm>
          <a:off x="9657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4" name="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1377" y="185862"/>
            <a:ext cx="609600" cy="6096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17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6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3000"/>
                    </a14:imgEffect>
                    <a14:imgEffect>
                      <a14:brightnessContrast bright="16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33" t="75614" r="3194" b="4566"/>
          <a:stretch/>
        </p:blipFill>
        <p:spPr>
          <a:xfrm>
            <a:off x="3827708" y="3937631"/>
            <a:ext cx="4142616" cy="232726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pic>
        <p:nvPicPr>
          <p:cNvPr id="1025" name="Picture 12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350" y="1442376"/>
            <a:ext cx="4153037" cy="2358338"/>
          </a:xfrm>
          <a:prstGeom prst="rect">
            <a:avLst/>
          </a:prstGeom>
          <a:noFill/>
        </p:spPr>
      </p:pic>
      <p:sp>
        <p:nvSpPr>
          <p:cNvPr id="28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7297388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1028" name="Picture 13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3"/>
          <a:stretch>
            <a:fillRect/>
          </a:stretch>
        </p:blipFill>
        <p:spPr bwMode="auto">
          <a:xfrm>
            <a:off x="1415953" y="1486169"/>
            <a:ext cx="4319006" cy="236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val 15"/>
          <p:cNvSpPr/>
          <p:nvPr/>
        </p:nvSpPr>
        <p:spPr>
          <a:xfrm>
            <a:off x="8340644" y="1364491"/>
            <a:ext cx="133216" cy="14272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088246" y="1369915"/>
            <a:ext cx="133216" cy="14272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867467" y="3834577"/>
            <a:ext cx="133216" cy="14272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18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379777" y="152062"/>
            <a:ext cx="609600" cy="609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18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5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224" y="1348955"/>
            <a:ext cx="6500349" cy="798202"/>
          </a:xfrm>
        </p:spPr>
        <p:txBody>
          <a:bodyPr>
            <a:noAutofit/>
          </a:bodyPr>
          <a:lstStyle/>
          <a:p>
            <a:pPr marL="0" marR="0" indent="0" algn="just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Quantitative &amp; Qualitative Discussion</a:t>
            </a:r>
          </a:p>
          <a:p>
            <a:pPr marL="0" marR="0" indent="0" algn="just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b="1" dirty="0">
                <a:latin typeface="Times New Roman" panose="02020603050405020304" pitchFamily="18" charset="0"/>
                <a:ea typeface="Arial" panose="020B0604020202020204" pitchFamily="34" charset="0"/>
              </a:rPr>
              <a:t>Total Loss: </a:t>
            </a:r>
            <a:endParaRPr lang="en-US" sz="17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pic>
        <p:nvPicPr>
          <p:cNvPr id="14" name="Picture 13"/>
          <p:cNvPicPr/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" t="6176" r="11176"/>
          <a:stretch/>
        </p:blipFill>
        <p:spPr bwMode="auto">
          <a:xfrm>
            <a:off x="6344633" y="1449876"/>
            <a:ext cx="3256658" cy="24621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/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511" y="3928039"/>
            <a:ext cx="3316976" cy="2428311"/>
          </a:xfrm>
          <a:prstGeom prst="rect">
            <a:avLst/>
          </a:prstGeom>
        </p:spPr>
      </p:pic>
      <p:sp>
        <p:nvSpPr>
          <p:cNvPr id="21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3092479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5" name="Rectangle 4"/>
          <p:cNvSpPr/>
          <p:nvPr/>
        </p:nvSpPr>
        <p:spPr>
          <a:xfrm>
            <a:off x="1038224" y="2039417"/>
            <a:ext cx="4805094" cy="1408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95000"/>
              </a:lnSpc>
              <a:buFont typeface="Symbol" panose="05050102010706020507" pitchFamily="18" charset="2"/>
              <a:buChar char=""/>
              <a:tabLst>
                <a:tab pos="182880" algn="l"/>
              </a:tabLst>
            </a:pPr>
            <a:r>
              <a:rPr lang="x-none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Classification: </a:t>
            </a:r>
            <a:r>
              <a:rPr lang="en-US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x-none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etermining the existence of an object in the image </a:t>
            </a:r>
            <a:endParaRPr lang="en-US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marR="0" lvl="0" indent="-34290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82880" algn="l"/>
              </a:tabLst>
            </a:pPr>
            <a:r>
              <a:rPr lang="x-none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Localization: </a:t>
            </a:r>
            <a:r>
              <a:rPr lang="en-US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x-none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etermining the location of a region of interest of the object in the image using </a:t>
            </a:r>
            <a:r>
              <a:rPr lang="en-US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the </a:t>
            </a:r>
            <a:r>
              <a:rPr lang="x-none" spc="-5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regression method</a:t>
            </a:r>
            <a:endParaRPr lang="en-US" spc="-5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131624"/>
              </p:ext>
            </p:extLst>
          </p:nvPr>
        </p:nvGraphicFramePr>
        <p:xfrm>
          <a:off x="1281194" y="3646780"/>
          <a:ext cx="4471553" cy="2526342"/>
        </p:xfrm>
        <a:graphic>
          <a:graphicData uri="http://schemas.openxmlformats.org/drawingml/2006/table">
            <a:tbl>
              <a:tblPr firstRow="1" firstCol="1" bandRow="1">
                <a:tableStyleId>{E929F9F4-4A8F-4326-A1B4-22849713DDAB}</a:tableStyleId>
              </a:tblPr>
              <a:tblGrid>
                <a:gridCol w="1933576">
                  <a:extLst>
                    <a:ext uri="{9D8B030D-6E8A-4147-A177-3AD203B41FA5}">
                      <a16:colId xmlns:a16="http://schemas.microsoft.com/office/drawing/2014/main" val="3513876887"/>
                    </a:ext>
                  </a:extLst>
                </a:gridCol>
                <a:gridCol w="1197274">
                  <a:extLst>
                    <a:ext uri="{9D8B030D-6E8A-4147-A177-3AD203B41FA5}">
                      <a16:colId xmlns:a16="http://schemas.microsoft.com/office/drawing/2014/main" val="4151662147"/>
                    </a:ext>
                  </a:extLst>
                </a:gridCol>
                <a:gridCol w="755537">
                  <a:extLst>
                    <a:ext uri="{9D8B030D-6E8A-4147-A177-3AD203B41FA5}">
                      <a16:colId xmlns:a16="http://schemas.microsoft.com/office/drawing/2014/main" val="1802888023"/>
                    </a:ext>
                  </a:extLst>
                </a:gridCol>
                <a:gridCol w="585166">
                  <a:extLst>
                    <a:ext uri="{9D8B030D-6E8A-4147-A177-3AD203B41FA5}">
                      <a16:colId xmlns:a16="http://schemas.microsoft.com/office/drawing/2014/main" val="1157357120"/>
                    </a:ext>
                  </a:extLst>
                </a:gridCol>
              </a:tblGrid>
              <a:tr h="672420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Bounding Box Score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196" marR="13196" marT="13196" marB="1319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Instrument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5570" marR="105570" marT="105570" marB="10557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4984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Scissors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5570" marR="105570" marT="105570" marB="10557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Grasper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05570" marR="105570" marT="105570" marB="10557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Circle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196" marR="13196" marT="13196" marB="1319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773940"/>
                  </a:ext>
                </a:extLst>
              </a:tr>
              <a:tr h="48663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Score after 15 epochs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196" marR="13196" marT="13196" marB="1319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0.6367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0.7416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0.8715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521055"/>
                  </a:ext>
                </a:extLst>
              </a:tr>
              <a:tr h="48663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Score after 25 epochs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196" marR="13196" marT="13196" marB="1319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0.7658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0.6273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0.7875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201122"/>
                  </a:ext>
                </a:extLst>
              </a:tr>
              <a:tr h="48663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Score after 35 epochs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196" marR="13196" marT="13196" marB="1319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0.7937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0.7209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0.8324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9534252"/>
                  </a:ext>
                </a:extLst>
              </a:tr>
            </a:tbl>
          </a:graphicData>
        </a:graphic>
      </p:graphicFrame>
      <p:pic>
        <p:nvPicPr>
          <p:cNvPr id="7" name="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493213" y="1537557"/>
            <a:ext cx="609600" cy="609600"/>
          </a:xfrm>
          <a:prstGeom prst="rect">
            <a:avLst/>
          </a:prstGeom>
        </p:spPr>
      </p:pic>
      <p:pic>
        <p:nvPicPr>
          <p:cNvPr id="17" name="1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493213" y="318801"/>
            <a:ext cx="609600" cy="609600"/>
          </a:xfrm>
          <a:prstGeom prst="rect">
            <a:avLst/>
          </a:prstGeom>
        </p:spPr>
      </p:pic>
      <p:pic>
        <p:nvPicPr>
          <p:cNvPr id="18" name="20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493213" y="2755040"/>
            <a:ext cx="609600" cy="609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19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86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78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829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22409" y="1266496"/>
            <a:ext cx="6792685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Fatemeh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 Rashidi Fathabadi </a:t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Department of Electrical &amp; </a:t>
            </a:r>
            <a:endParaRPr lang="en-US" sz="1600" i="1" dirty="0" smtClean="0">
              <a:solidFill>
                <a:srgbClr val="FFFF0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Computer 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Engineering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/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Western Michigan University</a:t>
            </a:r>
            <a:b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Michigan, USA</a:t>
            </a:r>
            <a:r>
              <a:rPr lang="en-US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/>
            </a:r>
            <a:br>
              <a:rPr lang="en-US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43089" y="1298683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Janos L. Grantner</a:t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Department of Electrical &amp; </a:t>
            </a:r>
            <a:endParaRPr lang="en-US" sz="1600" i="1" dirty="0" smtClean="0">
              <a:solidFill>
                <a:srgbClr val="FFFF0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Computer 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Engineering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/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Western Michigan University</a:t>
            </a:r>
          </a:p>
          <a:p>
            <a:pPr algn="ctr"/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Michigan, USA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0752" y="3986920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Saad A. </a:t>
            </a:r>
            <a:r>
              <a:rPr lang="en-US" sz="1600" dirty="0" err="1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Shebrain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/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Department of Surgery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, 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Homer Stryker </a:t>
            </a:r>
            <a:endParaRPr lang="en-US" sz="1600" i="1" dirty="0" smtClean="0">
              <a:solidFill>
                <a:srgbClr val="FFFF0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M.D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School of 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Medicine</a:t>
            </a:r>
            <a:b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Western Michigan University</a:t>
            </a:r>
            <a:b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Michigan, USA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99259" y="397167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Ikhlas Abdel-Qader</a:t>
            </a:r>
            <a:b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Department of Electrical </a:t>
            </a:r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&amp; </a:t>
            </a:r>
          </a:p>
          <a:p>
            <a:pPr algn="ctr"/>
            <a:r>
              <a:rPr lang="en-US" sz="1600" i="1" dirty="0" smtClean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Computer </a:t>
            </a:r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Engineering</a:t>
            </a: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algn="ctr"/>
            <a: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Western Michigan University</a:t>
            </a:r>
            <a:br>
              <a:rPr lang="en-US" sz="1600" i="1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600" dirty="0">
                <a:solidFill>
                  <a:srgbClr val="FFFF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Michigan, USA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647" y="92513"/>
            <a:ext cx="8233267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baseline="30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110" y="3667888"/>
            <a:ext cx="15240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6" r="6121"/>
          <a:stretch/>
        </p:blipFill>
        <p:spPr>
          <a:xfrm>
            <a:off x="713232" y="920728"/>
            <a:ext cx="1517904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110" y="920728"/>
            <a:ext cx="15240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5" y="3686592"/>
            <a:ext cx="1526281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4102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0" y="249020"/>
            <a:ext cx="5137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and Future Research 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1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3829773"/>
              </p:ext>
            </p:extLst>
          </p:nvPr>
        </p:nvGraphicFramePr>
        <p:xfrm>
          <a:off x="86417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64178" y="1750874"/>
            <a:ext cx="10080567" cy="4351338"/>
          </a:xfrm>
        </p:spPr>
        <p:txBody>
          <a:bodyPr>
            <a:normAutofit/>
          </a:bodyPr>
          <a:lstStyle/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training experienced and skilled laparoscopic surgeons</a:t>
            </a:r>
          </a:p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performance of a laparoscopic surgeon with respect to the movements of the tool tips</a:t>
            </a:r>
          </a:p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Preparing a dataset for future research in assessment of the residents’ performance</a:t>
            </a:r>
          </a:p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multi-class laparoscopic object detection method using a </a:t>
            </a:r>
            <a:r>
              <a:rPr lang="x-none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R-CNN Architecture</a:t>
            </a:r>
          </a:p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x-none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module predicts each laparoscopic instrument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Low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future research, </a:t>
            </a:r>
            <a:r>
              <a:rPr lang="x-none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plan to assess the performance of surgeons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fuzzy logic assessment system.</a:t>
            </a:r>
          </a:p>
          <a:p>
            <a:endParaRPr lang="en-US" dirty="0"/>
          </a:p>
        </p:txBody>
      </p:sp>
      <p:pic>
        <p:nvPicPr>
          <p:cNvPr id="4" name="2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79777" y="1851726"/>
            <a:ext cx="609600" cy="609600"/>
          </a:xfrm>
          <a:prstGeom prst="rect">
            <a:avLst/>
          </a:prstGeom>
        </p:spPr>
      </p:pic>
      <p:pic>
        <p:nvPicPr>
          <p:cNvPr id="7" name="2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79777" y="5218176"/>
            <a:ext cx="609600" cy="609600"/>
          </a:xfrm>
          <a:prstGeom prst="rect">
            <a:avLst/>
          </a:prstGeom>
        </p:spPr>
      </p:pic>
      <p:pic>
        <p:nvPicPr>
          <p:cNvPr id="8" name="2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79777" y="3731726"/>
            <a:ext cx="609600" cy="609600"/>
          </a:xfrm>
          <a:prstGeom prst="rect">
            <a:avLst/>
          </a:prstGeom>
        </p:spPr>
      </p:pic>
      <p:pic>
        <p:nvPicPr>
          <p:cNvPr id="14" name="21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79777" y="273260"/>
            <a:ext cx="609600" cy="609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20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441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5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73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008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EBFDB7D-DD97-44CE-AFFB-458781A3DB9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50F864A1-23CF-4954-887F-3C4458622A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60561" y="1348782"/>
            <a:ext cx="935037" cy="8243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8D313E8C-7457-407E-BDA5-EACA44D382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60661" y="1000124"/>
            <a:ext cx="762167" cy="6719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F690F4-DBD0-44E7-AE77-B4087CAE0024}"/>
              </a:ext>
            </a:extLst>
          </p:cNvPr>
          <p:cNvSpPr txBox="1"/>
          <p:nvPr/>
        </p:nvSpPr>
        <p:spPr>
          <a:xfrm>
            <a:off x="6342166" y="3192109"/>
            <a:ext cx="43077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your attention!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4800086" cy="6858000"/>
          </a:xfrm>
          <a:prstGeom prst="rect">
            <a:avLst/>
          </a:prstGeom>
        </p:spPr>
      </p:pic>
      <p:pic>
        <p:nvPicPr>
          <p:cNvPr id="11" name="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90376" y="243840"/>
            <a:ext cx="609600" cy="609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21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65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Diagonal Corner Rectangle 4"/>
          <p:cNvSpPr/>
          <p:nvPr/>
        </p:nvSpPr>
        <p:spPr>
          <a:xfrm>
            <a:off x="654460" y="1599847"/>
            <a:ext cx="10561780" cy="4619978"/>
          </a:xfrm>
          <a:prstGeom prst="round2DiagRect">
            <a:avLst/>
          </a:prstGeom>
          <a:gradFill>
            <a:gsLst>
              <a:gs pos="52000">
                <a:srgbClr val="FFC000"/>
              </a:gs>
              <a:gs pos="85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20000"/>
                  <a:lumOff val="80000"/>
                </a:schemeClr>
              </a:gs>
              <a:gs pos="67000">
                <a:schemeClr val="accent4">
                  <a:lumMod val="60000"/>
                  <a:lumOff val="40000"/>
                </a:schemeClr>
              </a:gs>
            </a:gsLst>
            <a:lin ang="13500000" scaled="1"/>
          </a:gra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387927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</a:rPr>
              <a:t>Agenda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830829"/>
              </p:ext>
            </p:extLst>
          </p:nvPr>
        </p:nvGraphicFramePr>
        <p:xfrm>
          <a:off x="1014039" y="1760537"/>
          <a:ext cx="9840072" cy="437387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920036">
                  <a:extLst>
                    <a:ext uri="{9D8B030D-6E8A-4147-A177-3AD203B41FA5}">
                      <a16:colId xmlns:a16="http://schemas.microsoft.com/office/drawing/2014/main" val="1074414147"/>
                    </a:ext>
                  </a:extLst>
                </a:gridCol>
                <a:gridCol w="4920036">
                  <a:extLst>
                    <a:ext uri="{9D8B030D-6E8A-4147-A177-3AD203B41FA5}">
                      <a16:colId xmlns:a16="http://schemas.microsoft.com/office/drawing/2014/main" val="214908261"/>
                    </a:ext>
                  </a:extLst>
                </a:gridCol>
              </a:tblGrid>
              <a:tr h="4373876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52000">
                          <a:srgbClr val="FFC000"/>
                        </a:gs>
                        <a:gs pos="85000">
                          <a:schemeClr val="accent4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  <a:gs pos="67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52000">
                          <a:srgbClr val="FFC000"/>
                        </a:gs>
                        <a:gs pos="85000">
                          <a:schemeClr val="accent4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  <a:gs pos="67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487106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378" y="1822764"/>
            <a:ext cx="471004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Procedure for Laparoscopic Instrument Detection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Choosing a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8C78F96-BD47-48B2-A82C-08F38F4A5002}"/>
              </a:ext>
            </a:extLst>
          </p:cNvPr>
          <p:cNvSpPr txBox="1">
            <a:spLocks/>
          </p:cNvSpPr>
          <p:nvPr/>
        </p:nvSpPr>
        <p:spPr>
          <a:xfrm>
            <a:off x="6294051" y="1822764"/>
            <a:ext cx="4743450" cy="3140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Detections of laparoscopic surgical instruments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and Future Research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3906923"/>
              </p:ext>
            </p:extLst>
          </p:nvPr>
        </p:nvGraphicFramePr>
        <p:xfrm>
          <a:off x="65462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06462" y="209084"/>
            <a:ext cx="609600" cy="609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3</a:t>
            </a:fld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/21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66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9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7" y="1743679"/>
            <a:ext cx="5689827" cy="7775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Minimally Invasive Surgery (MIS)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5790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296674"/>
              </p:ext>
            </p:extLst>
          </p:nvPr>
        </p:nvGraphicFramePr>
        <p:xfrm>
          <a:off x="797503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1" b="10695"/>
          <a:stretch/>
        </p:blipFill>
        <p:spPr>
          <a:xfrm>
            <a:off x="6297127" y="2070723"/>
            <a:ext cx="4849409" cy="32555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7927" y="280285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using smallest incisions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Shortest recovery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Providing the surgeon with the field view using cameras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Reduces complications and health risks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Decreases hospital stay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387927" y="286648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46536" y="286648"/>
            <a:ext cx="609600" cy="6096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4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39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2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7" y="1743679"/>
            <a:ext cx="5402119" cy="7775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Reality (VR) Trainers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387927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5790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798455"/>
              </p:ext>
            </p:extLst>
          </p:nvPr>
        </p:nvGraphicFramePr>
        <p:xfrm>
          <a:off x="854653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387927" y="2802850"/>
            <a:ext cx="6136698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tools for the attainment of MIS surgery skills such as: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eye-hand coordination while operating using visual information from the two-dimensional images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on the graspers and new challenging skills </a:t>
            </a:r>
          </a:p>
          <a:p>
            <a:pPr algn="just"/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skills without error risks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operating room (OR) performance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393" y="2089597"/>
            <a:ext cx="3386033" cy="32731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0252" y="185862"/>
            <a:ext cx="609600" cy="6096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5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44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7" y="1743679"/>
            <a:ext cx="5803323" cy="7775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Laparoscopic Surgical Box-trainer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387927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5790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8317180"/>
              </p:ext>
            </p:extLst>
          </p:nvPr>
        </p:nvGraphicFramePr>
        <p:xfrm>
          <a:off x="84512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387927" y="2802850"/>
            <a:ext cx="613669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Equipped with: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Cameras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source</a:t>
            </a:r>
          </a:p>
          <a:p>
            <a:pPr marL="285750" indent="-285750"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Needle holder, scissors, and grasper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the trainees to practice laparoscopic techniques in a low-cost environment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0" r="13103"/>
          <a:stretch/>
        </p:blipFill>
        <p:spPr>
          <a:xfrm rot="5400000">
            <a:off x="6676381" y="2000896"/>
            <a:ext cx="3648078" cy="34753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34057" y="171456"/>
            <a:ext cx="609600" cy="6096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6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95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7" y="1743679"/>
            <a:ext cx="5803323" cy="7775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387927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755071" y="249020"/>
            <a:ext cx="5790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7457564"/>
              </p:ext>
            </p:extLst>
          </p:nvPr>
        </p:nvGraphicFramePr>
        <p:xfrm>
          <a:off x="883228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387927" y="2558847"/>
            <a:ext cx="760831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Laparoscopic instrument detection and tool-tip tracking algorithms: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Gradient-based features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detection</a:t>
            </a:r>
          </a:p>
          <a:p>
            <a:pPr marL="285750" indent="-285750" algn="just">
              <a:buFontTx/>
              <a:buChar char="-"/>
            </a:pP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wavelets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 features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detection method 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methods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(CNN)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(RNN) </a:t>
            </a:r>
          </a:p>
          <a:p>
            <a:pPr marL="285750" indent="-285750" algn="just">
              <a:buFontTx/>
              <a:buChar char="-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segmentation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924674" y="2063330"/>
            <a:ext cx="4914901" cy="3623094"/>
          </a:xfrm>
          <a:prstGeom prst="roundRect">
            <a:avLst>
              <a:gd name="adj" fmla="val 16439"/>
            </a:avLst>
          </a:prstGeom>
          <a:gradFill>
            <a:gsLst>
              <a:gs pos="41000">
                <a:schemeClr val="accent4"/>
              </a:gs>
              <a:gs pos="0">
                <a:schemeClr val="tx1"/>
              </a:gs>
              <a:gs pos="69000">
                <a:schemeClr val="tx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" t="-259" r="48931" b="3568"/>
          <a:stretch/>
        </p:blipFill>
        <p:spPr>
          <a:xfrm>
            <a:off x="7250505" y="2200275"/>
            <a:ext cx="2110038" cy="34861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050" y="2158762"/>
            <a:ext cx="2509075" cy="18793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8" t="-1155" r="12988"/>
          <a:stretch/>
        </p:blipFill>
        <p:spPr>
          <a:xfrm>
            <a:off x="9153525" y="3952876"/>
            <a:ext cx="2343019" cy="17335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229975" y="251873"/>
            <a:ext cx="609600" cy="6096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7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47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315" y="2058650"/>
            <a:ext cx="6893647" cy="3447913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computer technology related to computer vision and image processing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Detecting instances of semantic objects of a certain class (such as humans, buildings, or cars) in digital images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videos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study we used deep learning algorithm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926521" y="211833"/>
            <a:ext cx="332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Object Detection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2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879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028556"/>
              </p:ext>
            </p:extLst>
          </p:nvPr>
        </p:nvGraphicFramePr>
        <p:xfrm>
          <a:off x="1026103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964" y="1497467"/>
            <a:ext cx="3250536" cy="46441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97343" y="209084"/>
            <a:ext cx="609600" cy="6096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8</a:t>
            </a:fld>
            <a:r>
              <a:rPr lang="en-US" dirty="0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6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922A-8708-4BE9-99A8-E2805BF8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0" y="2072008"/>
            <a:ext cx="4759904" cy="3447913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Data collection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Choosing a model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Making predictions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5BE751-0097-4922-AD6D-F9E575656A6A}"/>
              </a:ext>
            </a:extLst>
          </p:cNvPr>
          <p:cNvSpPr/>
          <p:nvPr/>
        </p:nvSpPr>
        <p:spPr>
          <a:xfrm>
            <a:off x="0" y="6410036"/>
            <a:ext cx="12192000" cy="447964"/>
          </a:xfrm>
          <a:prstGeom prst="rect">
            <a:avLst/>
          </a:prstGeom>
          <a:gradFill>
            <a:gsLst>
              <a:gs pos="0">
                <a:schemeClr val="accent4"/>
              </a:gs>
              <a:gs pos="33000">
                <a:schemeClr val="accent4"/>
              </a:gs>
              <a:gs pos="63000">
                <a:schemeClr val="tx1"/>
              </a:gs>
              <a:gs pos="100000">
                <a:schemeClr val="tx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865985-0686-469C-B3AE-560C8D9C38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63" y="6447991"/>
            <a:ext cx="4476750" cy="390525"/>
          </a:xfrm>
          <a:prstGeom prst="rect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EF0CD35-B8E7-43C7-9CA9-AE6AD391F946}"/>
              </a:ext>
            </a:extLst>
          </p:cNvPr>
          <p:cNvSpPr txBox="1"/>
          <p:nvPr/>
        </p:nvSpPr>
        <p:spPr>
          <a:xfrm>
            <a:off x="859845" y="249020"/>
            <a:ext cx="8798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Procedure for Laparoscopic Instrument Detection</a:t>
            </a:r>
          </a:p>
        </p:txBody>
      </p:sp>
      <p:pic>
        <p:nvPicPr>
          <p:cNvPr id="4098" name="Picture 2" descr="A Discourse Approach In Reading: Procedure">
            <a:extLst>
              <a:ext uri="{FF2B5EF4-FFF2-40B4-BE49-F238E27FC236}">
                <a16:creationId xmlns:a16="http://schemas.microsoft.com/office/drawing/2014/main" id="{D7EE249C-45B7-4E85-8A10-F39D07339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915" y="1666804"/>
            <a:ext cx="5423289" cy="406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6372408"/>
            <a:ext cx="79729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SAMI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19</a:t>
            </a:r>
            <a:r>
              <a:rPr lang="en-US" sz="1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World Symposium on Applied Machine Intelligence and Informatics</a:t>
            </a:r>
          </a:p>
        </p:txBody>
      </p:sp>
      <p:sp>
        <p:nvSpPr>
          <p:cNvPr id="16" name="Arrow: Chevron 22">
            <a:extLst>
              <a:ext uri="{FF2B5EF4-FFF2-40B4-BE49-F238E27FC236}">
                <a16:creationId xmlns:a16="http://schemas.microsoft.com/office/drawing/2014/main" id="{8B46E5BB-842B-4295-8325-181A558497BD}"/>
              </a:ext>
            </a:extLst>
          </p:cNvPr>
          <p:cNvSpPr/>
          <p:nvPr/>
        </p:nvSpPr>
        <p:spPr>
          <a:xfrm>
            <a:off x="549852" y="249020"/>
            <a:ext cx="230909" cy="447964"/>
          </a:xfrm>
          <a:prstGeom prst="chevron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F3A3D5F-8934-491D-A811-62453F3F5E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0784225"/>
              </p:ext>
            </p:extLst>
          </p:nvPr>
        </p:nvGraphicFramePr>
        <p:xfrm>
          <a:off x="968953" y="818684"/>
          <a:ext cx="10515599" cy="447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" name="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21143" y="185862"/>
            <a:ext cx="609600" cy="6096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73801-2422-42DC-A2C1-929D0805CA6A}" type="slidenum">
              <a:rPr lang="en-US" smtClean="0"/>
              <a:pPr/>
              <a:t>9</a:t>
            </a:fld>
            <a:r>
              <a:rPr lang="en-US" smtClean="0"/>
              <a:t>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78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1217</Words>
  <Application>Microsoft Office PowerPoint</Application>
  <PresentationFormat>Widescreen</PresentationFormat>
  <Paragraphs>337</Paragraphs>
  <Slides>21</Slides>
  <Notes>10</Notes>
  <HiddenSlides>0</HiddenSlides>
  <MMClips>24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MS Mincho</vt:lpstr>
      <vt:lpstr>SimSun</vt:lpstr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Multi-Class Detection  of Laparoscopic Instruments for the Intelligent  Box-Trainer System Using  Faster R-CNN Architecture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Laparoscopic Surgical Instrument Detection Using Faster R-CNN in TensorFlow2</dc:title>
  <dc:creator>Johan</dc:creator>
  <cp:lastModifiedBy>ecelab</cp:lastModifiedBy>
  <cp:revision>234</cp:revision>
  <dcterms:created xsi:type="dcterms:W3CDTF">2020-11-12T06:07:54Z</dcterms:created>
  <dcterms:modified xsi:type="dcterms:W3CDTF">2020-12-14T17:08:44Z</dcterms:modified>
</cp:coreProperties>
</file>

<file path=docProps/thumbnail.jpeg>
</file>